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1326" r:id="rId2"/>
    <p:sldId id="1322" r:id="rId3"/>
    <p:sldId id="1293" r:id="rId4"/>
    <p:sldId id="1281" r:id="rId5"/>
    <p:sldId id="1327" r:id="rId6"/>
    <p:sldId id="1280" r:id="rId7"/>
    <p:sldId id="1300" r:id="rId8"/>
    <p:sldId id="1301" r:id="rId9"/>
    <p:sldId id="1302" r:id="rId10"/>
    <p:sldId id="1303" r:id="rId11"/>
    <p:sldId id="1304" r:id="rId12"/>
    <p:sldId id="1305" r:id="rId13"/>
    <p:sldId id="1306" r:id="rId14"/>
    <p:sldId id="1311" r:id="rId15"/>
    <p:sldId id="1310" r:id="rId16"/>
    <p:sldId id="1309" r:id="rId17"/>
    <p:sldId id="1312" r:id="rId18"/>
    <p:sldId id="1313" r:id="rId19"/>
    <p:sldId id="1314" r:id="rId20"/>
    <p:sldId id="1308" r:id="rId21"/>
    <p:sldId id="1318" r:id="rId22"/>
    <p:sldId id="1317" r:id="rId23"/>
    <p:sldId id="1316" r:id="rId24"/>
    <p:sldId id="1315" r:id="rId25"/>
    <p:sldId id="1319" r:id="rId26"/>
    <p:sldId id="1321" r:id="rId27"/>
    <p:sldId id="1320" r:id="rId28"/>
    <p:sldId id="1307" r:id="rId29"/>
    <p:sldId id="1325" r:id="rId30"/>
    <p:sldId id="132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704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8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0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6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16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1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70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6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07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90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01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03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4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42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6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7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7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03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60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3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19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6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0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delve/data/boston/bostonDetail.html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Regression Example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b="1" dirty="0" smtClean="0">
                <a:solidFill>
                  <a:schemeClr val="tx1"/>
                </a:solidFill>
              </a:rPr>
              <a:t>Data</a:t>
            </a:r>
            <a:r>
              <a:rPr lang="en-GB" dirty="0" smtClean="0">
                <a:solidFill>
                  <a:schemeClr val="tx1"/>
                </a:solidFill>
              </a:rPr>
              <a:t>: Boston Housing (1978)</a:t>
            </a:r>
          </a:p>
          <a:p>
            <a:pPr marL="342900" indent="-342900">
              <a:buFontTx/>
              <a:buChar char="-"/>
            </a:pPr>
            <a:r>
              <a:rPr lang="en-GB" b="1" dirty="0">
                <a:solidFill>
                  <a:schemeClr val="tx1"/>
                </a:solidFill>
              </a:rPr>
              <a:t>Source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http://www.cs.toronto.edu/~</a:t>
            </a:r>
            <a:r>
              <a:rPr lang="en-GB" dirty="0" smtClean="0">
                <a:solidFill>
                  <a:schemeClr val="tx1"/>
                </a:solidFill>
                <a:hlinkClick r:id="rId3"/>
              </a:rPr>
              <a:t>delve/data/boston/bostonDetail.html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84209"/>
            <a:ext cx="2505253" cy="2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1463" y="2174424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Scroll down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599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9938" y="5140364"/>
            <a:ext cx="258591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”Parse”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883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5330" y="4237687"/>
            <a:ext cx="2905254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“View”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135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36984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Click on any variable</a:t>
            </a:r>
          </a:p>
          <a:p>
            <a:pPr algn="ctr"/>
            <a:r>
              <a:rPr lang="en-GB" sz="2800" dirty="0" smtClean="0"/>
              <a:t>e.g. crim, medv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013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0786" y="1935256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Some basic visualisation for</a:t>
            </a:r>
          </a:p>
          <a:p>
            <a:pPr algn="ctr"/>
            <a:r>
              <a:rPr lang="en-GB" sz="2800" dirty="0"/>
              <a:t>q</a:t>
            </a:r>
            <a:r>
              <a:rPr lang="en-GB" sz="2800" dirty="0" smtClean="0"/>
              <a:t>uick exploratory analysis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517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094" y="204948"/>
            <a:ext cx="4216170" cy="1815882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Now do the same for</a:t>
            </a:r>
          </a:p>
          <a:p>
            <a:pPr algn="ctr"/>
            <a:r>
              <a:rPr lang="en-GB" sz="2800" dirty="0" smtClean="0"/>
              <a:t>house_price_test.csv</a:t>
            </a:r>
          </a:p>
          <a:p>
            <a:pPr algn="ctr"/>
            <a:r>
              <a:rPr lang="en-GB" sz="2800" dirty="0" smtClean="0"/>
              <a:t>(e.g. new data for making predictions)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479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030" y="1435871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Show all data</a:t>
            </a:r>
          </a:p>
          <a:p>
            <a:pPr algn="ctr"/>
            <a:r>
              <a:rPr lang="en-GB" sz="2800" dirty="0" smtClean="0"/>
              <a:t>Data </a:t>
            </a:r>
            <a:r>
              <a:rPr lang="en-GB" sz="2800" dirty="0" smtClean="0">
                <a:sym typeface="Wingdings"/>
              </a:rPr>
              <a:t> List All Frames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378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0355" y="15648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Train a predictive model</a:t>
            </a:r>
          </a:p>
          <a:p>
            <a:pPr algn="ctr"/>
            <a:r>
              <a:rPr lang="en-GB" sz="2800" dirty="0" smtClean="0"/>
              <a:t>Start with Random Forest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515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5323" y="1646887"/>
            <a:ext cx="5380892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1) Choose “house_price_train”</a:t>
            </a:r>
          </a:p>
          <a:p>
            <a:r>
              <a:rPr lang="en-GB" sz="2800" dirty="0" smtClean="0"/>
              <a:t>2) Select “medv” as response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6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030" y="1388979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Enter a seed number</a:t>
            </a:r>
          </a:p>
          <a:p>
            <a:pPr algn="ctr"/>
            <a:r>
              <a:rPr lang="en-GB" sz="2800" dirty="0" smtClean="0"/>
              <a:t>(if you want to reproduce your results in future)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111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 Example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9062" y="4181760"/>
            <a:ext cx="25962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Historical Data: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No. of Rooms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Crime Rate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Pupil-Teacher Ratio</a:t>
            </a:r>
          </a:p>
          <a:p>
            <a:r>
              <a:rPr lang="is-IS" sz="2400" smtClean="0">
                <a:solidFill>
                  <a:schemeClr val="accent2"/>
                </a:solidFill>
              </a:rPr>
              <a:t>…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10" y="5150144"/>
            <a:ext cx="173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House Value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2428" y="5203434"/>
            <a:ext cx="254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Predicted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1688" y="388640"/>
            <a:ext cx="298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Machine Learning:</a:t>
            </a: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Learn Patterns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f</a:t>
            </a:r>
            <a:r>
              <a:rPr lang="en-US" sz="2400" dirty="0" smtClean="0">
                <a:solidFill>
                  <a:schemeClr val="accent2"/>
                </a:solidFill>
              </a:rPr>
              <a:t>rom Data</a:t>
            </a: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 flipH="1">
            <a:off x="8691073" y="1588969"/>
            <a:ext cx="643870" cy="118841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73771" y="802825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Scroll down and click </a:t>
            </a:r>
          </a:p>
          <a:p>
            <a:pPr algn="ctr"/>
            <a:r>
              <a:rPr lang="en-GB" sz="2800" dirty="0" smtClean="0"/>
              <a:t>“Build Model”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75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6602" y="3733594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View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767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7001" y="3429000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Performance metric</a:t>
            </a:r>
          </a:p>
          <a:p>
            <a:pPr algn="ctr"/>
            <a:r>
              <a:rPr lang="en-GB" sz="2800" dirty="0" smtClean="0"/>
              <a:t>Deviance </a:t>
            </a:r>
          </a:p>
          <a:p>
            <a:pPr algn="ctr"/>
            <a:r>
              <a:rPr lang="en-GB" sz="2800" dirty="0" smtClean="0"/>
              <a:t>(Mean Squared Error)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4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9371" y="2631625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Variable Importance</a:t>
            </a:r>
          </a:p>
          <a:p>
            <a:pPr algn="ctr"/>
            <a:r>
              <a:rPr lang="en-GB" sz="2800" dirty="0" smtClean="0"/>
              <a:t>(it tell you which variables are the key factors)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415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2795748"/>
            <a:ext cx="4216170" cy="353943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have a model.</a:t>
            </a:r>
          </a:p>
          <a:p>
            <a:r>
              <a:rPr lang="en-GB" sz="2800" dirty="0" smtClean="0"/>
              <a:t>We can now make some predictions on the test dataset.</a:t>
            </a:r>
          </a:p>
          <a:p>
            <a:pPr marL="514350" indent="-514350">
              <a:buAutoNum type="arabicParenR"/>
            </a:pPr>
            <a:r>
              <a:rPr lang="en-GB" sz="2800" dirty="0" smtClean="0"/>
              <a:t>Score </a:t>
            </a:r>
            <a:r>
              <a:rPr lang="en-GB" sz="2800" dirty="0" smtClean="0">
                <a:sym typeface="Wingdings"/>
              </a:rPr>
              <a:t> Predict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Select the model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Select “test” data</a:t>
            </a:r>
          </a:p>
          <a:p>
            <a:pPr marL="514350" indent="-514350">
              <a:buAutoNum type="arabicParenR"/>
            </a:pPr>
            <a:r>
              <a:rPr lang="en-GB" sz="2800" dirty="0" smtClean="0">
                <a:sym typeface="Wingdings"/>
              </a:rPr>
              <a:t>Click “Predict”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69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7340" y="3651363"/>
            <a:ext cx="4216170" cy="1815882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Combine predictions with original test data so we can compare the predictions with ground truth.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958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5662" y="3048000"/>
            <a:ext cx="562708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99232" y="3048000"/>
            <a:ext cx="562708" cy="2684585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1544" y="2513836"/>
            <a:ext cx="189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Ground Truth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6234" y="2379386"/>
            <a:ext cx="1459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Prediction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6694" y="1506040"/>
            <a:ext cx="3693522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Download the results</a:t>
            </a:r>
            <a:endParaRPr lang="en-GB" sz="2800" dirty="0"/>
          </a:p>
        </p:txBody>
      </p: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4970585" y="1767650"/>
            <a:ext cx="386109" cy="54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7340" y="1822563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Using Partial Dependence Plots to further explain results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427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4292" y="3167390"/>
            <a:ext cx="5182353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More rooms = higher house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90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spend?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No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1" y="1079"/>
            <a:ext cx="11834271" cy="991649"/>
          </a:xfrm>
        </p:spPr>
        <p:txBody>
          <a:bodyPr>
            <a:normAutofit/>
          </a:bodyPr>
          <a:lstStyle/>
          <a:p>
            <a:r>
              <a:rPr lang="en-US" dirty="0"/>
              <a:t>Supervised </a:t>
            </a:r>
            <a:r>
              <a:rPr lang="en-US" dirty="0" smtClean="0"/>
              <a:t>Learning – You Already Have Target Data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6116490" y="1035155"/>
            <a:ext cx="6071981" cy="58481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7047" y="3190836"/>
            <a:ext cx="3716216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Lower </a:t>
            </a:r>
            <a:r>
              <a:rPr lang="en-GB" sz="2800" smtClean="0"/>
              <a:t>crime rate </a:t>
            </a:r>
          </a:p>
          <a:p>
            <a:pPr algn="ctr"/>
            <a:r>
              <a:rPr lang="en-GB" sz="2800" dirty="0" smtClean="0"/>
              <a:t>= higher house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39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– Key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49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Import Data (CSV Files)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./data/regression/ </a:t>
            </a:r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Have a quick look</a:t>
            </a:r>
          </a:p>
          <a:p>
            <a:r>
              <a:rPr lang="en-US" dirty="0" smtClean="0"/>
              <a:t>Train a Random Forest Model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Look at variable importance</a:t>
            </a:r>
          </a:p>
          <a:p>
            <a:r>
              <a:rPr lang="en-US" dirty="0" smtClean="0"/>
              <a:t>Make Predictions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Compare with ground truth</a:t>
            </a:r>
          </a:p>
          <a:p>
            <a:r>
              <a:rPr lang="en-US" dirty="0" smtClean="0"/>
              <a:t>Build Partial Dependence Plots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Explain model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behaviour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1690688"/>
            <a:ext cx="3744685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5043"/>
            <a:ext cx="10058400" cy="5147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800" y="5509846"/>
            <a:ext cx="8827477" cy="386862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5186" y="5530112"/>
            <a:ext cx="173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Target: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House Value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../..regression/</a:t>
            </a:r>
          </a:p>
          <a:p>
            <a:pPr algn="ctr"/>
            <a:r>
              <a:rPr lang="en-GB" sz="2800" dirty="0"/>
              <a:t>h</a:t>
            </a:r>
            <a:r>
              <a:rPr lang="en-GB" sz="2800" dirty="0" smtClean="0"/>
              <a:t>ouse_price_train.csv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7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104807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Data </a:t>
            </a:r>
            <a:r>
              <a:rPr lang="en-GB" sz="2800" dirty="0" smtClean="0">
                <a:sym typeface="Wingdings"/>
              </a:rPr>
              <a:t> Upload File </a:t>
            </a:r>
            <a:r>
              <a:rPr lang="is-IS" sz="2800" smtClean="0">
                <a:sym typeface="Wingdings"/>
              </a:rPr>
              <a:t>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60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6483"/>
            <a:ext cx="10058400" cy="610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6325" y="3429000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Upload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115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30917</TotalTime>
  <Words>413</Words>
  <Application>Microsoft Macintosh PowerPoint</Application>
  <PresentationFormat>Widescreen</PresentationFormat>
  <Paragraphs>159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Futura LT Pro Book</vt:lpstr>
      <vt:lpstr>Wingdings</vt:lpstr>
      <vt:lpstr>Office Theme</vt:lpstr>
      <vt:lpstr>Regression Example</vt:lpstr>
      <vt:lpstr>Supervised Learning Example</vt:lpstr>
      <vt:lpstr>Supervised Learning – You Already Have Target Data</vt:lpstr>
      <vt:lpstr>Regression – Key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2133</cp:revision>
  <cp:lastPrinted>2017-10-05T12:29:57Z</cp:lastPrinted>
  <dcterms:created xsi:type="dcterms:W3CDTF">2016-05-16T23:30:09Z</dcterms:created>
  <dcterms:modified xsi:type="dcterms:W3CDTF">2017-10-18T05:11:50Z</dcterms:modified>
  <cp:category/>
</cp:coreProperties>
</file>